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2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ბიუჯეტი,</a:t>
            </a:r>
          </a:p>
          <a:p>
            <a:pPr>
              <a:defRPr sz="1400">
                <a:solidFill>
                  <a:schemeClr val="accent1">
                    <a:lumMod val="50000"/>
                  </a:schemeClr>
                </a:solidFill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2019 წელი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44678704225222"/>
          <c:y val="2.9976504355191565E-2"/>
        </c:manualLayout>
      </c:layout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9877586940704E-2"/>
          <c:y val="4.2823577650273663E-2"/>
          <c:w val="0.92024482611859204"/>
          <c:h val="0.7924600830305335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2-2FF5-46DD-A9F5-955BAE45751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2FF5-46DD-A9F5-955BAE45751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1-2FF5-46DD-A9F5-955BAE45751D}"/>
              </c:ext>
            </c:extLst>
          </c:dPt>
          <c:dLbls>
            <c:dLbl>
              <c:idx val="0"/>
              <c:layout>
                <c:manualLayout>
                  <c:x val="0.10685717170497323"/>
                  <c:y val="0.146023679078085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61912256684224"/>
                      <c:h val="0.180929615572406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FF5-46DD-A9F5-955BAE45751D}"/>
                </c:ext>
              </c:extLst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6769867894379"/>
                      <c:h val="0.150824640484263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FF5-46DD-A9F5-955BAE45751D}"/>
                </c:ext>
              </c:extLst>
            </c:dLbl>
            <c:dLbl>
              <c:idx val="2"/>
              <c:layout>
                <c:manualLayout>
                  <c:x val="-0.34195899971358479"/>
                  <c:y val="-9.085422087162352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71788529016432"/>
                      <c:h val="0.1272751307528533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FF5-46DD-A9F5-955BAE4575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დამტკიცებული ბიუჯეტი </c:v>
                </c:pt>
                <c:pt idx="1">
                  <c:v>საკასო ხარჯი (პირველი კვარტალი)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11000000</c:v>
                </c:pt>
                <c:pt idx="1">
                  <c:v>962898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F5-46DD-A9F5-955BAE45751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259007134040168E-2"/>
          <c:y val="0.71124972012937426"/>
          <c:w val="0.75491053000959185"/>
          <c:h val="0.228797271160242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004569116360454"/>
          <c:h val="0.80847438514630121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0AE-41CE-8F40-28A1A31A1F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CoreAg  </c:v>
                </c:pt>
                <c:pt idx="7">
                  <c:v>Positive Anti- HCV Test (Tx eligible)**</c:v>
                </c:pt>
                <c:pt idx="8">
                  <c:v>Positive Anti- 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37462</c:v>
                </c:pt>
                <c:pt idx="1">
                  <c:v>38205</c:v>
                </c:pt>
                <c:pt idx="2">
                  <c:v>50644</c:v>
                </c:pt>
                <c:pt idx="3">
                  <c:v>53070</c:v>
                </c:pt>
                <c:pt idx="4">
                  <c:v>57367</c:v>
                </c:pt>
                <c:pt idx="5">
                  <c:v>73362</c:v>
                </c:pt>
                <c:pt idx="6">
                  <c:v>88445</c:v>
                </c:pt>
                <c:pt idx="7">
                  <c:v>111573</c:v>
                </c:pt>
                <c:pt idx="8">
                  <c:v>115889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AE-41CE-8F40-28A1A31A1F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პაციენტთა ყოველთვიური ჩართულობა მკურნალობაში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3166883815618949"/>
          <c:y val="2.7398298839933222E-2"/>
        </c:manualLayout>
      </c:layout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Sheet1!$A$2:$A$51</c:f>
              <c:numCache>
                <c:formatCode>[$-409]mmm\-yy;@</c:formatCode>
                <c:ptCount val="50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</c:numCache>
            </c:numRef>
          </c:cat>
          <c:val>
            <c:numRef>
              <c:f>Sheet1!$B$2:$B$51</c:f>
              <c:numCache>
                <c:formatCode>General</c:formatCode>
                <c:ptCount val="50"/>
                <c:pt idx="0">
                  <c:v>0</c:v>
                </c:pt>
                <c:pt idx="1">
                  <c:v>298</c:v>
                </c:pt>
                <c:pt idx="2">
                  <c:v>561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4594</c:v>
                </c:pt>
                <c:pt idx="18">
                  <c:v>3691</c:v>
                </c:pt>
                <c:pt idx="19">
                  <c:v>2188</c:v>
                </c:pt>
                <c:pt idx="20">
                  <c:v>2140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1164</c:v>
                </c:pt>
                <c:pt idx="28">
                  <c:v>1004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1026</c:v>
                </c:pt>
                <c:pt idx="35">
                  <c:v>1586</c:v>
                </c:pt>
                <c:pt idx="36">
                  <c:v>121</c:v>
                </c:pt>
                <c:pt idx="37">
                  <c:v>959</c:v>
                </c:pt>
                <c:pt idx="38">
                  <c:v>974</c:v>
                </c:pt>
                <c:pt idx="39">
                  <c:v>729</c:v>
                </c:pt>
                <c:pt idx="40">
                  <c:v>782</c:v>
                </c:pt>
                <c:pt idx="41">
                  <c:v>1085</c:v>
                </c:pt>
                <c:pt idx="42">
                  <c:v>1078</c:v>
                </c:pt>
                <c:pt idx="43">
                  <c:v>807</c:v>
                </c:pt>
                <c:pt idx="44">
                  <c:v>717</c:v>
                </c:pt>
                <c:pt idx="45">
                  <c:v>804</c:v>
                </c:pt>
                <c:pt idx="46">
                  <c:v>924</c:v>
                </c:pt>
                <c:pt idx="47">
                  <c:v>1058</c:v>
                </c:pt>
                <c:pt idx="48">
                  <c:v>943</c:v>
                </c:pt>
                <c:pt idx="49">
                  <c:v>1051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96-4601-8F56-136185F1E2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Sheet1!$A$2:$A$51</c:f>
              <c:numCache>
                <c:formatCode>[$-409]mmm\-yy;@</c:formatCode>
                <c:ptCount val="50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</c:numCache>
            </c:numRef>
          </c:cat>
          <c:val>
            <c:numRef>
              <c:f>Sheet1!$C$2:$C$51</c:f>
              <c:numCache>
                <c:formatCode>General</c:formatCode>
                <c:ptCount val="50"/>
                <c:pt idx="0">
                  <c:v>0</c:v>
                </c:pt>
                <c:pt idx="1">
                  <c:v>298</c:v>
                </c:pt>
                <c:pt idx="2">
                  <c:v>859</c:v>
                </c:pt>
                <c:pt idx="3">
                  <c:v>1859</c:v>
                </c:pt>
                <c:pt idx="4">
                  <c:v>2984</c:v>
                </c:pt>
                <c:pt idx="5">
                  <c:v>3271</c:v>
                </c:pt>
                <c:pt idx="6">
                  <c:v>4407</c:v>
                </c:pt>
                <c:pt idx="7">
                  <c:v>5045</c:v>
                </c:pt>
                <c:pt idx="8">
                  <c:v>5936</c:v>
                </c:pt>
                <c:pt idx="9">
                  <c:v>5951</c:v>
                </c:pt>
                <c:pt idx="10">
                  <c:v>6580</c:v>
                </c:pt>
                <c:pt idx="11">
                  <c:v>7098</c:v>
                </c:pt>
                <c:pt idx="12">
                  <c:v>8444</c:v>
                </c:pt>
                <c:pt idx="13">
                  <c:v>9254</c:v>
                </c:pt>
                <c:pt idx="14">
                  <c:v>10418</c:v>
                </c:pt>
                <c:pt idx="15">
                  <c:v>11681</c:v>
                </c:pt>
                <c:pt idx="16">
                  <c:v>14977</c:v>
                </c:pt>
                <c:pt idx="17">
                  <c:v>19571</c:v>
                </c:pt>
                <c:pt idx="18">
                  <c:v>23262</c:v>
                </c:pt>
                <c:pt idx="19">
                  <c:v>25450</c:v>
                </c:pt>
                <c:pt idx="20">
                  <c:v>27590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37340</c:v>
                </c:pt>
                <c:pt idx="28">
                  <c:v>38344</c:v>
                </c:pt>
                <c:pt idx="29">
                  <c:v>39385</c:v>
                </c:pt>
                <c:pt idx="30">
                  <c:v>40408</c:v>
                </c:pt>
                <c:pt idx="31">
                  <c:v>41473</c:v>
                </c:pt>
                <c:pt idx="32">
                  <c:v>42381</c:v>
                </c:pt>
                <c:pt idx="33">
                  <c:v>42723</c:v>
                </c:pt>
                <c:pt idx="34">
                  <c:v>43749</c:v>
                </c:pt>
                <c:pt idx="35">
                  <c:v>45335</c:v>
                </c:pt>
                <c:pt idx="36">
                  <c:v>45456</c:v>
                </c:pt>
                <c:pt idx="37">
                  <c:v>46415</c:v>
                </c:pt>
                <c:pt idx="38">
                  <c:v>47389</c:v>
                </c:pt>
                <c:pt idx="39">
                  <c:v>48118</c:v>
                </c:pt>
                <c:pt idx="40">
                  <c:v>48900</c:v>
                </c:pt>
                <c:pt idx="41">
                  <c:v>49985</c:v>
                </c:pt>
                <c:pt idx="42">
                  <c:v>51063</c:v>
                </c:pt>
                <c:pt idx="43">
                  <c:v>51870</c:v>
                </c:pt>
                <c:pt idx="44">
                  <c:v>52587</c:v>
                </c:pt>
                <c:pt idx="45">
                  <c:v>53391</c:v>
                </c:pt>
                <c:pt idx="46">
                  <c:v>54315</c:v>
                </c:pt>
                <c:pt idx="47">
                  <c:v>55373</c:v>
                </c:pt>
                <c:pt idx="48">
                  <c:v>56316</c:v>
                </c:pt>
                <c:pt idx="49">
                  <c:v>57367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96-4601-8F56-136185F1E2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3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704508990568452"/>
          <c:w val="0.99461734547685099"/>
          <c:h val="0.132954910094315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პაციენტთა ყოველთვიური ჩართულობა სკრინინგში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Sheet1!$A$2:$A$54</c:f>
              <c:numCache>
                <c:formatCode>mmm\-yy</c:formatCode>
                <c:ptCount val="53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</c:numCache>
            </c:numRef>
          </c:cat>
          <c:val>
            <c:numRef>
              <c:f>Sheet1!$B$2:$B$54</c:f>
              <c:numCache>
                <c:formatCode>General</c:formatCode>
                <c:ptCount val="53"/>
                <c:pt idx="0">
                  <c:v>128</c:v>
                </c:pt>
                <c:pt idx="1">
                  <c:v>214</c:v>
                </c:pt>
                <c:pt idx="2">
                  <c:v>212</c:v>
                </c:pt>
                <c:pt idx="3">
                  <c:v>460</c:v>
                </c:pt>
                <c:pt idx="4">
                  <c:v>2361</c:v>
                </c:pt>
                <c:pt idx="5">
                  <c:v>2141</c:v>
                </c:pt>
                <c:pt idx="6">
                  <c:v>2015</c:v>
                </c:pt>
                <c:pt idx="7">
                  <c:v>1957</c:v>
                </c:pt>
                <c:pt idx="8">
                  <c:v>1995</c:v>
                </c:pt>
                <c:pt idx="9">
                  <c:v>1751</c:v>
                </c:pt>
                <c:pt idx="10">
                  <c:v>1970</c:v>
                </c:pt>
                <c:pt idx="11">
                  <c:v>2027</c:v>
                </c:pt>
                <c:pt idx="12">
                  <c:v>1624</c:v>
                </c:pt>
                <c:pt idx="13">
                  <c:v>2150</c:v>
                </c:pt>
                <c:pt idx="14">
                  <c:v>2164</c:v>
                </c:pt>
                <c:pt idx="15">
                  <c:v>1476</c:v>
                </c:pt>
                <c:pt idx="16">
                  <c:v>1505</c:v>
                </c:pt>
                <c:pt idx="17">
                  <c:v>2425</c:v>
                </c:pt>
                <c:pt idx="18">
                  <c:v>2082</c:v>
                </c:pt>
                <c:pt idx="19">
                  <c:v>1983</c:v>
                </c:pt>
                <c:pt idx="20">
                  <c:v>2020</c:v>
                </c:pt>
                <c:pt idx="21">
                  <c:v>1826</c:v>
                </c:pt>
                <c:pt idx="22">
                  <c:v>3059</c:v>
                </c:pt>
                <c:pt idx="23">
                  <c:v>2763</c:v>
                </c:pt>
                <c:pt idx="24">
                  <c:v>2717</c:v>
                </c:pt>
                <c:pt idx="25">
                  <c:v>3091</c:v>
                </c:pt>
                <c:pt idx="26">
                  <c:v>3086</c:v>
                </c:pt>
                <c:pt idx="27">
                  <c:v>2725</c:v>
                </c:pt>
                <c:pt idx="28">
                  <c:v>2284</c:v>
                </c:pt>
                <c:pt idx="29">
                  <c:v>2739</c:v>
                </c:pt>
                <c:pt idx="30">
                  <c:v>3023</c:v>
                </c:pt>
                <c:pt idx="31">
                  <c:v>2761</c:v>
                </c:pt>
                <c:pt idx="32">
                  <c:v>2626</c:v>
                </c:pt>
                <c:pt idx="33">
                  <c:v>2878</c:v>
                </c:pt>
                <c:pt idx="34">
                  <c:v>2573</c:v>
                </c:pt>
                <c:pt idx="35">
                  <c:v>2466</c:v>
                </c:pt>
                <c:pt idx="36">
                  <c:v>2008</c:v>
                </c:pt>
                <c:pt idx="37">
                  <c:v>2087</c:v>
                </c:pt>
                <c:pt idx="38">
                  <c:v>1877</c:v>
                </c:pt>
                <c:pt idx="39">
                  <c:v>2255</c:v>
                </c:pt>
                <c:pt idx="40">
                  <c:v>2572</c:v>
                </c:pt>
                <c:pt idx="41">
                  <c:v>2433</c:v>
                </c:pt>
                <c:pt idx="42">
                  <c:v>2219</c:v>
                </c:pt>
                <c:pt idx="43">
                  <c:v>1997</c:v>
                </c:pt>
                <c:pt idx="44">
                  <c:v>1912</c:v>
                </c:pt>
                <c:pt idx="45">
                  <c:v>1949</c:v>
                </c:pt>
                <c:pt idx="46">
                  <c:v>1864</c:v>
                </c:pt>
                <c:pt idx="47">
                  <c:v>1733</c:v>
                </c:pt>
                <c:pt idx="48">
                  <c:v>1689</c:v>
                </c:pt>
                <c:pt idx="49">
                  <c:v>1773</c:v>
                </c:pt>
                <c:pt idx="50">
                  <c:v>1921</c:v>
                </c:pt>
                <c:pt idx="51">
                  <c:v>1619</c:v>
                </c:pt>
                <c:pt idx="52">
                  <c:v>1883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34-45D2-9B7F-0617A81805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Sheet1!$A$2:$A$54</c:f>
              <c:numCache>
                <c:formatCode>mmm\-yy</c:formatCode>
                <c:ptCount val="53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</c:numCache>
            </c:numRef>
          </c:cat>
          <c:val>
            <c:numRef>
              <c:f>Sheet1!$C$2:$C$54</c:f>
              <c:numCache>
                <c:formatCode>General</c:formatCode>
                <c:ptCount val="53"/>
                <c:pt idx="0">
                  <c:v>1249</c:v>
                </c:pt>
                <c:pt idx="1">
                  <c:v>2221</c:v>
                </c:pt>
                <c:pt idx="2">
                  <c:v>2496</c:v>
                </c:pt>
                <c:pt idx="3">
                  <c:v>1899</c:v>
                </c:pt>
                <c:pt idx="4">
                  <c:v>1812</c:v>
                </c:pt>
                <c:pt idx="5">
                  <c:v>2253</c:v>
                </c:pt>
                <c:pt idx="6">
                  <c:v>2230</c:v>
                </c:pt>
                <c:pt idx="7">
                  <c:v>2347</c:v>
                </c:pt>
                <c:pt idx="8">
                  <c:v>2862</c:v>
                </c:pt>
                <c:pt idx="9">
                  <c:v>2811</c:v>
                </c:pt>
                <c:pt idx="10">
                  <c:v>4040</c:v>
                </c:pt>
                <c:pt idx="11">
                  <c:v>3773</c:v>
                </c:pt>
                <c:pt idx="12">
                  <c:v>3960</c:v>
                </c:pt>
                <c:pt idx="13">
                  <c:v>5554</c:v>
                </c:pt>
                <c:pt idx="14">
                  <c:v>5202</c:v>
                </c:pt>
                <c:pt idx="15">
                  <c:v>3855</c:v>
                </c:pt>
                <c:pt idx="16">
                  <c:v>3902</c:v>
                </c:pt>
                <c:pt idx="17">
                  <c:v>4362</c:v>
                </c:pt>
                <c:pt idx="18">
                  <c:v>4100</c:v>
                </c:pt>
                <c:pt idx="19">
                  <c:v>4416</c:v>
                </c:pt>
                <c:pt idx="20">
                  <c:v>5551</c:v>
                </c:pt>
                <c:pt idx="21">
                  <c:v>7341</c:v>
                </c:pt>
                <c:pt idx="22">
                  <c:v>19393</c:v>
                </c:pt>
                <c:pt idx="23">
                  <c:v>24664</c:v>
                </c:pt>
                <c:pt idx="24">
                  <c:v>23191</c:v>
                </c:pt>
                <c:pt idx="25">
                  <c:v>24851</c:v>
                </c:pt>
                <c:pt idx="26">
                  <c:v>26118</c:v>
                </c:pt>
                <c:pt idx="27">
                  <c:v>25279</c:v>
                </c:pt>
                <c:pt idx="28">
                  <c:v>22878</c:v>
                </c:pt>
                <c:pt idx="29">
                  <c:v>28848</c:v>
                </c:pt>
                <c:pt idx="30">
                  <c:v>33843</c:v>
                </c:pt>
                <c:pt idx="31">
                  <c:v>33941</c:v>
                </c:pt>
                <c:pt idx="32">
                  <c:v>37499</c:v>
                </c:pt>
                <c:pt idx="33">
                  <c:v>43091</c:v>
                </c:pt>
                <c:pt idx="34">
                  <c:v>38923</c:v>
                </c:pt>
                <c:pt idx="35">
                  <c:v>35791</c:v>
                </c:pt>
                <c:pt idx="36">
                  <c:v>29183</c:v>
                </c:pt>
                <c:pt idx="37">
                  <c:v>31458</c:v>
                </c:pt>
                <c:pt idx="38">
                  <c:v>29379</c:v>
                </c:pt>
                <c:pt idx="39">
                  <c:v>43967</c:v>
                </c:pt>
                <c:pt idx="40">
                  <c:v>53893</c:v>
                </c:pt>
                <c:pt idx="41">
                  <c:v>50481</c:v>
                </c:pt>
                <c:pt idx="42">
                  <c:v>56038</c:v>
                </c:pt>
                <c:pt idx="43">
                  <c:v>53826</c:v>
                </c:pt>
                <c:pt idx="44">
                  <c:v>50606</c:v>
                </c:pt>
                <c:pt idx="45">
                  <c:v>56989</c:v>
                </c:pt>
                <c:pt idx="46">
                  <c:v>52327</c:v>
                </c:pt>
                <c:pt idx="47">
                  <c:v>59259</c:v>
                </c:pt>
                <c:pt idx="48">
                  <c:v>60395</c:v>
                </c:pt>
                <c:pt idx="49">
                  <c:v>66664</c:v>
                </c:pt>
                <c:pt idx="50">
                  <c:v>72871</c:v>
                </c:pt>
                <c:pt idx="51">
                  <c:v>74885</c:v>
                </c:pt>
                <c:pt idx="52">
                  <c:v>93660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34-45D2-9B7F-0617A81805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Sheet1!$A$2:$A$54</c:f>
              <c:numCache>
                <c:formatCode>mmm\-yy</c:formatCode>
                <c:ptCount val="53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</c:numCache>
            </c:numRef>
          </c:cat>
          <c:val>
            <c:numRef>
              <c:f>Sheet1!$E$2:$E$54</c:f>
              <c:numCache>
                <c:formatCode>General</c:formatCode>
                <c:ptCount val="53"/>
                <c:pt idx="0">
                  <c:v>1377</c:v>
                </c:pt>
                <c:pt idx="1">
                  <c:v>3812</c:v>
                </c:pt>
                <c:pt idx="2">
                  <c:v>6520</c:v>
                </c:pt>
                <c:pt idx="3">
                  <c:v>8879</c:v>
                </c:pt>
                <c:pt idx="4">
                  <c:v>13052</c:v>
                </c:pt>
                <c:pt idx="5">
                  <c:v>17446</c:v>
                </c:pt>
                <c:pt idx="6">
                  <c:v>21691</c:v>
                </c:pt>
                <c:pt idx="7">
                  <c:v>25995</c:v>
                </c:pt>
                <c:pt idx="8">
                  <c:v>30852</c:v>
                </c:pt>
                <c:pt idx="9">
                  <c:v>35414</c:v>
                </c:pt>
                <c:pt idx="10">
                  <c:v>41424</c:v>
                </c:pt>
                <c:pt idx="11">
                  <c:v>47224</c:v>
                </c:pt>
                <c:pt idx="12">
                  <c:v>52808</c:v>
                </c:pt>
                <c:pt idx="13">
                  <c:v>60512</c:v>
                </c:pt>
                <c:pt idx="14">
                  <c:v>67878</c:v>
                </c:pt>
                <c:pt idx="15">
                  <c:v>73209</c:v>
                </c:pt>
                <c:pt idx="16">
                  <c:v>78616</c:v>
                </c:pt>
                <c:pt idx="17">
                  <c:v>85403</c:v>
                </c:pt>
                <c:pt idx="18">
                  <c:v>91585</c:v>
                </c:pt>
                <c:pt idx="19">
                  <c:v>97984</c:v>
                </c:pt>
                <c:pt idx="20">
                  <c:v>105555</c:v>
                </c:pt>
                <c:pt idx="21">
                  <c:v>114722</c:v>
                </c:pt>
                <c:pt idx="22">
                  <c:v>137174</c:v>
                </c:pt>
                <c:pt idx="23">
                  <c:v>164601</c:v>
                </c:pt>
                <c:pt idx="24">
                  <c:v>190509</c:v>
                </c:pt>
                <c:pt idx="25">
                  <c:v>218451</c:v>
                </c:pt>
                <c:pt idx="26">
                  <c:v>247655</c:v>
                </c:pt>
                <c:pt idx="27">
                  <c:v>275661</c:v>
                </c:pt>
                <c:pt idx="28">
                  <c:v>300823</c:v>
                </c:pt>
                <c:pt idx="29">
                  <c:v>332410</c:v>
                </c:pt>
                <c:pt idx="30">
                  <c:v>369276</c:v>
                </c:pt>
                <c:pt idx="31">
                  <c:v>405978</c:v>
                </c:pt>
                <c:pt idx="32">
                  <c:v>446106</c:v>
                </c:pt>
                <c:pt idx="33">
                  <c:v>492081</c:v>
                </c:pt>
                <c:pt idx="34">
                  <c:v>533582</c:v>
                </c:pt>
                <c:pt idx="35">
                  <c:v>571846</c:v>
                </c:pt>
                <c:pt idx="36">
                  <c:v>603037</c:v>
                </c:pt>
                <c:pt idx="37">
                  <c:v>636582</c:v>
                </c:pt>
                <c:pt idx="38">
                  <c:v>667838</c:v>
                </c:pt>
                <c:pt idx="39">
                  <c:v>714060</c:v>
                </c:pt>
                <c:pt idx="40">
                  <c:v>770525</c:v>
                </c:pt>
                <c:pt idx="41">
                  <c:v>823439</c:v>
                </c:pt>
                <c:pt idx="42">
                  <c:v>881696</c:v>
                </c:pt>
                <c:pt idx="43">
                  <c:v>937519</c:v>
                </c:pt>
                <c:pt idx="44">
                  <c:v>990037</c:v>
                </c:pt>
                <c:pt idx="45">
                  <c:v>1048975</c:v>
                </c:pt>
                <c:pt idx="46">
                  <c:v>1103166</c:v>
                </c:pt>
                <c:pt idx="47">
                  <c:v>1164158</c:v>
                </c:pt>
                <c:pt idx="48">
                  <c:v>1226242</c:v>
                </c:pt>
                <c:pt idx="49">
                  <c:v>1294679</c:v>
                </c:pt>
                <c:pt idx="50">
                  <c:v>1369471</c:v>
                </c:pt>
                <c:pt idx="51">
                  <c:v>1445975</c:v>
                </c:pt>
                <c:pt idx="52">
                  <c:v>1541518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34-45D2-9B7F-0617A81805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2138615510942389E-2"/>
          <c:y val="5.142151665735463E-2"/>
          <c:w val="0.90972522045435611"/>
          <c:h val="0.715184013046062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ელასტოგრაფიით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2018 -I-II-III qv </c:v>
                </c:pt>
                <c:pt idx="4">
                  <c:v>2018 - IV qv</c:v>
                </c:pt>
                <c:pt idx="5">
                  <c:v>2018-PHC/HRC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714</c:v>
                </c:pt>
                <c:pt idx="1">
                  <c:v>627</c:v>
                </c:pt>
                <c:pt idx="2">
                  <c:v>495</c:v>
                </c:pt>
                <c:pt idx="3">
                  <c:v>418</c:v>
                </c:pt>
                <c:pt idx="4">
                  <c:v>222</c:v>
                </c:pt>
                <c:pt idx="5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21-4ECA-9F07-1B391D9D95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ელასტოგრაფიის გარეშე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2018 -I-II-III qv </c:v>
                </c:pt>
                <c:pt idx="4">
                  <c:v>2018 - IV qv</c:v>
                </c:pt>
                <c:pt idx="5">
                  <c:v>2018-PHC/HRC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658</c:v>
                </c:pt>
                <c:pt idx="1">
                  <c:v>570</c:v>
                </c:pt>
                <c:pt idx="2">
                  <c:v>440</c:v>
                </c:pt>
                <c:pt idx="3">
                  <c:v>363</c:v>
                </c:pt>
                <c:pt idx="4">
                  <c:v>166</c:v>
                </c:pt>
                <c:pt idx="5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21-4ECA-9F07-1B391D9D95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4094080"/>
        <c:axId val="74095616"/>
        <c:axId val="0"/>
      </c:bar3DChart>
      <c:catAx>
        <c:axId val="7409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5616"/>
        <c:crosses val="autoZero"/>
        <c:auto val="1"/>
        <c:lblAlgn val="ctr"/>
        <c:lblOffset val="100"/>
        <c:noMultiLvlLbl val="0"/>
      </c:catAx>
      <c:valAx>
        <c:axId val="7409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4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453704638851002"/>
          <c:y val="5.6854592108666731E-2"/>
          <c:w val="0.71546295361148993"/>
          <c:h val="0.546517013192969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დაამტკიცებული ბიუჯეტი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#,##0.00</c:formatCode>
                <c:ptCount val="4"/>
                <c:pt idx="0">
                  <c:v>2000</c:v>
                </c:pt>
                <c:pt idx="1">
                  <c:v>21300</c:v>
                </c:pt>
                <c:pt idx="2">
                  <c:v>15000</c:v>
                </c:pt>
                <c:pt idx="3">
                  <c:v>16000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A0-4BF2-A245-09382DEC524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საკასო ხარჯი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Sheet1!$C$2:$C$5</c:f>
              <c:numCache>
                <c:formatCode>#,##0.00</c:formatCode>
                <c:ptCount val="4"/>
                <c:pt idx="0">
                  <c:v>6062</c:v>
                </c:pt>
                <c:pt idx="1">
                  <c:v>8594</c:v>
                </c:pt>
                <c:pt idx="2">
                  <c:v>9514</c:v>
                </c:pt>
                <c:pt idx="3">
                  <c:v>6369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A0-4BF2-A245-09382DEC5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2843375"/>
        <c:axId val="532837135"/>
      </c:barChart>
      <c:catAx>
        <c:axId val="532843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37135"/>
        <c:crosses val="autoZero"/>
        <c:auto val="1"/>
        <c:lblAlgn val="ctr"/>
        <c:lblOffset val="100"/>
        <c:noMultiLvlLbl val="0"/>
      </c:catAx>
      <c:valAx>
        <c:axId val="532837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337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ბიუჯეტი,</a:t>
            </a:r>
          </a:p>
          <a:p>
            <a:pPr>
              <a:defRPr sz="1400">
                <a:solidFill>
                  <a:schemeClr val="accent1">
                    <a:lumMod val="50000"/>
                  </a:schemeClr>
                </a:solidFill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2019 წელი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44678704225222"/>
          <c:y val="2.9976504355191565E-2"/>
        </c:manualLayout>
      </c:layout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9877586940704E-2"/>
          <c:y val="4.2823577650273663E-2"/>
          <c:w val="0.92024482611859204"/>
          <c:h val="0.7924600830305335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2-2FF5-46DD-A9F5-955BAE45751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2FF5-46DD-A9F5-955BAE45751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1-2FF5-46DD-A9F5-955BAE45751D}"/>
              </c:ext>
            </c:extLst>
          </c:dPt>
          <c:dLbls>
            <c:dLbl>
              <c:idx val="0"/>
              <c:layout>
                <c:manualLayout>
                  <c:x val="0.10685717170497323"/>
                  <c:y val="0.146023679078085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61912256684224"/>
                      <c:h val="0.180929615572406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FF5-46DD-A9F5-955BAE45751D}"/>
                </c:ext>
              </c:extLst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6769867894379"/>
                      <c:h val="0.150824640484263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FF5-46DD-A9F5-955BAE45751D}"/>
                </c:ext>
              </c:extLst>
            </c:dLbl>
            <c:dLbl>
              <c:idx val="2"/>
              <c:layout>
                <c:manualLayout>
                  <c:x val="-0.34195899971358479"/>
                  <c:y val="-9.085422087162352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71788529016432"/>
                      <c:h val="0.1272751307528533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FF5-46DD-A9F5-955BAE4575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დამტკიცებული ბიუჯეტი </c:v>
                </c:pt>
                <c:pt idx="1">
                  <c:v>საკასო ხარჯი (პირველი კვარტალი)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11000000</c:v>
                </c:pt>
                <c:pt idx="1">
                  <c:v>962898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F5-46DD-A9F5-955BAE45751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259007134040168E-2"/>
          <c:y val="0.71124972012937426"/>
          <c:w val="0.75491053000959185"/>
          <c:h val="0.228797271160242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004569116360454"/>
          <c:h val="0.80847438514630121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8A2-4A6E-9044-3149DD60EA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CoreAg  </c:v>
                </c:pt>
                <c:pt idx="7">
                  <c:v>Positive Anti- HCV Test (Tx eligible)**</c:v>
                </c:pt>
                <c:pt idx="8">
                  <c:v>Positive Anti- 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37462</c:v>
                </c:pt>
                <c:pt idx="1">
                  <c:v>38205</c:v>
                </c:pt>
                <c:pt idx="2">
                  <c:v>50644</c:v>
                </c:pt>
                <c:pt idx="3">
                  <c:v>53070</c:v>
                </c:pt>
                <c:pt idx="4">
                  <c:v>57367</c:v>
                </c:pt>
                <c:pt idx="5">
                  <c:v>73362</c:v>
                </c:pt>
                <c:pt idx="6">
                  <c:v>88445</c:v>
                </c:pt>
                <c:pt idx="7">
                  <c:v>111573</c:v>
                </c:pt>
                <c:pt idx="8">
                  <c:v>115889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A2-4A6E-9044-3149DD60EA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სამიზნე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strRef>
              <c:f>Sheet1!$A$2:$A$4</c:f>
              <c:strCache>
                <c:ptCount val="3"/>
                <c:pt idx="0">
                  <c:v>დიაგნოსტირებული</c:v>
                </c:pt>
                <c:pt idx="1">
                  <c:v>ნამკურნალევი</c:v>
                </c:pt>
                <c:pt idx="2">
                  <c:v>განკურნებული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135000</c:v>
                </c:pt>
                <c:pt idx="1">
                  <c:v>128250</c:v>
                </c:pt>
                <c:pt idx="2">
                  <c:v>121837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43-425E-A363-6B39D7488FE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მიღწეული შედეგი (05.19წ)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strRef>
              <c:f>Sheet1!$A$2:$A$4</c:f>
              <c:strCache>
                <c:ptCount val="3"/>
                <c:pt idx="0">
                  <c:v>დიაგნოსტირებული</c:v>
                </c:pt>
                <c:pt idx="1">
                  <c:v>ნამკურნალევი</c:v>
                </c:pt>
                <c:pt idx="2">
                  <c:v>განკურნებული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73362</c:v>
                </c:pt>
                <c:pt idx="1">
                  <c:v>53070</c:v>
                </c:pt>
                <c:pt idx="2">
                  <c:v>37462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43-425E-A363-6B39D7488F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4883999"/>
        <c:axId val="594881087"/>
      </c:barChart>
      <c:catAx>
        <c:axId val="594883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881087"/>
        <c:crosses val="autoZero"/>
        <c:auto val="1"/>
        <c:lblAlgn val="ctr"/>
        <c:lblOffset val="100"/>
        <c:noMultiLvlLbl val="0"/>
      </c:catAx>
      <c:valAx>
        <c:axId val="594881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8839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0.30455</cdr:x>
      <cdr:y>0.43809</cdr:y>
    </cdr:from>
    <cdr:to>
      <cdr:x>0.41289</cdr:x>
      <cdr:y>0.54841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1842757" y="1273982"/>
          <a:ext cx="655538" cy="320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78.2%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  <cdr:relSizeAnchor xmlns:cdr="http://schemas.openxmlformats.org/drawingml/2006/chartDrawing">
    <cdr:from>
      <cdr:x>0.30376</cdr:x>
      <cdr:y>0.78982</cdr:y>
    </cdr:from>
    <cdr:to>
      <cdr:x>0.4121</cdr:x>
      <cdr:y>0.88407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1837976" y="2296835"/>
          <a:ext cx="655539" cy="274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/>
            <a:t>98.1%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0.30455</cdr:x>
      <cdr:y>0.43809</cdr:y>
    </cdr:from>
    <cdr:to>
      <cdr:x>0.41289</cdr:x>
      <cdr:y>0.54841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1842757" y="1273982"/>
          <a:ext cx="655538" cy="320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78.2%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  <cdr:relSizeAnchor xmlns:cdr="http://schemas.openxmlformats.org/drawingml/2006/chartDrawing">
    <cdr:from>
      <cdr:x>0.30376</cdr:x>
      <cdr:y>0.78982</cdr:y>
    </cdr:from>
    <cdr:to>
      <cdr:x>0.4121</cdr:x>
      <cdr:y>0.88407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1837976" y="2296835"/>
          <a:ext cx="655539" cy="274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/>
            <a:t>98.1%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AA8EF-02F8-4C0F-A371-091F5A0EA0D6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C806C-EA48-4CF2-A042-B1BBF07D8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06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C806C-EA48-4CF2-A042-B1BBF07D8DA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22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C806C-EA48-4CF2-A042-B1BBF07D8DA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06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C806C-EA48-4CF2-A042-B1BBF07D8DA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4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3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2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6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3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0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4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4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6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24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380"/>
            <a:ext cx="10515600" cy="447437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C </a:t>
            </a: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</a:rPr>
              <a:t>ჰეპატიტის მართვის სახელმწიფო პროგრამა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2253902153"/>
              </p:ext>
            </p:extLst>
          </p:nvPr>
        </p:nvGraphicFramePr>
        <p:xfrm>
          <a:off x="403762" y="617520"/>
          <a:ext cx="3728852" cy="3215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0" y="3570614"/>
            <a:ext cx="12192000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379521" y="575953"/>
            <a:ext cx="11876" cy="6187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5391397" y="575953"/>
            <a:ext cx="6636480" cy="3093522"/>
            <a:chOff x="0" y="-389356"/>
            <a:chExt cx="9144000" cy="5532858"/>
          </a:xfrm>
        </p:grpSpPr>
        <p:graphicFrame>
          <p:nvGraphicFramePr>
            <p:cNvPr id="14" name="Chart 1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72196806"/>
                </p:ext>
              </p:extLst>
            </p:nvPr>
          </p:nvGraphicFramePr>
          <p:xfrm>
            <a:off x="0" y="-389356"/>
            <a:ext cx="9144000" cy="553285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5" name="TextBox 1"/>
            <p:cNvSpPr txBox="1"/>
            <p:nvPr/>
          </p:nvSpPr>
          <p:spPr>
            <a:xfrm>
              <a:off x="2784767" y="2510754"/>
              <a:ext cx="990600" cy="48700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92.5%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TextBox 1"/>
            <p:cNvSpPr txBox="1"/>
            <p:nvPr/>
          </p:nvSpPr>
          <p:spPr>
            <a:xfrm>
              <a:off x="2784767" y="1054263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 smtClean="0"/>
                <a:t>79.3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%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8" name="Down Arrow 17"/>
            <p:cNvSpPr/>
            <p:nvPr/>
          </p:nvSpPr>
          <p:spPr>
            <a:xfrm>
              <a:off x="2596147" y="173586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4708" y="1568739"/>
              <a:ext cx="990660" cy="27888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82.9%</a:t>
              </a:r>
              <a:endParaRPr lang="en-US" sz="1100" dirty="0" smtClean="0"/>
            </a:p>
          </p:txBody>
        </p:sp>
        <p:sp>
          <p:nvSpPr>
            <p:cNvPr id="20" name="TextBox 1"/>
            <p:cNvSpPr txBox="1"/>
            <p:nvPr/>
          </p:nvSpPr>
          <p:spPr>
            <a:xfrm>
              <a:off x="2784767" y="536121"/>
              <a:ext cx="990660" cy="27888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96.3% </a:t>
              </a:r>
            </a:p>
          </p:txBody>
        </p:sp>
        <p:sp>
          <p:nvSpPr>
            <p:cNvPr id="21" name="TextBox 1"/>
            <p:cNvSpPr txBox="1"/>
            <p:nvPr/>
          </p:nvSpPr>
          <p:spPr>
            <a:xfrm>
              <a:off x="2785320" y="2997759"/>
              <a:ext cx="990660" cy="445787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95.4%</a:t>
              </a:r>
            </a:p>
          </p:txBody>
        </p:sp>
        <p:sp>
          <p:nvSpPr>
            <p:cNvPr id="22" name="TextBox 1"/>
            <p:cNvSpPr txBox="1"/>
            <p:nvPr/>
          </p:nvSpPr>
          <p:spPr>
            <a:xfrm>
              <a:off x="2784767" y="3512229"/>
              <a:ext cx="990660" cy="540466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75.4%</a:t>
              </a:r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2542192" y="679280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Down Arrow 24"/>
            <p:cNvSpPr/>
            <p:nvPr/>
          </p:nvSpPr>
          <p:spPr>
            <a:xfrm>
              <a:off x="2585650" y="124262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Down Arrow 26"/>
            <p:cNvSpPr/>
            <p:nvPr/>
          </p:nvSpPr>
          <p:spPr>
            <a:xfrm>
              <a:off x="2619300" y="222040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Down Arrow 29"/>
            <p:cNvSpPr/>
            <p:nvPr/>
          </p:nvSpPr>
          <p:spPr>
            <a:xfrm>
              <a:off x="2592374" y="2748183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Down Arrow 32"/>
            <p:cNvSpPr/>
            <p:nvPr/>
          </p:nvSpPr>
          <p:spPr>
            <a:xfrm>
              <a:off x="2596147" y="3231668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81185" y="3731012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602444" y="4185483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893175" y="617520"/>
            <a:ext cx="3671668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ბენეფიციართა კასკადი (04.2015-05.2019)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2677808076"/>
              </p:ext>
            </p:extLst>
          </p:nvPr>
        </p:nvGraphicFramePr>
        <p:xfrm>
          <a:off x="156936" y="3712753"/>
          <a:ext cx="5210709" cy="3244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7" name="Chart 3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968754"/>
              </p:ext>
            </p:extLst>
          </p:nvPr>
        </p:nvGraphicFramePr>
        <p:xfrm>
          <a:off x="5403273" y="3699244"/>
          <a:ext cx="6624604" cy="3158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748643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flipV="1">
            <a:off x="0" y="3753494"/>
            <a:ext cx="12192000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679780" y="0"/>
            <a:ext cx="11876" cy="6747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93175" y="139215"/>
            <a:ext cx="3671668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ბენეფიციართა თანაგადახდის წილი  (ლარი)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9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262155"/>
              </p:ext>
            </p:extLst>
          </p:nvPr>
        </p:nvGraphicFramePr>
        <p:xfrm>
          <a:off x="6063174" y="687984"/>
          <a:ext cx="5866227" cy="2857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70999"/>
            <a:ext cx="5528602" cy="299436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1" y="139215"/>
            <a:ext cx="5367645" cy="523220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სერვისის მიმწოდებლები (41) - არსებულს+დეცენტრალიზაციის პირველი ეტაპი</a:t>
            </a:r>
            <a:endParaRPr lang="en-US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681555"/>
              </p:ext>
            </p:extLst>
          </p:nvPr>
        </p:nvGraphicFramePr>
        <p:xfrm>
          <a:off x="112542" y="4178105"/>
          <a:ext cx="5416061" cy="2678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70673" y="3896751"/>
            <a:ext cx="3507588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accent5">
                    <a:lumMod val="50000"/>
                  </a:schemeClr>
                </a:solidFill>
              </a:rPr>
              <a:t>ბიუჯეტის ხარჯი წლების მიხედვით</a:t>
            </a:r>
            <a:endParaRPr lang="en-US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61648" y="4178105"/>
            <a:ext cx="603035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თანაგადახდის გაუქმება ,,1 ივლისიდან“ ჩართული პაციენტებისათვის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სერვისების დეცენტრალიზაციის გაფართოვება (ახალი დაწესებულებების ჩართვა)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დიაგნოსტიკური ალგორითმის/სერვისის მიწოდების პირობების გამარტივება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პჯდ და ზიანის შემცირების ცენტრებში მკურნალობისთვის კრიტერიუმების გამარტივება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ვოსევის შემცველი რეჟიმების ინტეგრაცია პროგრამაში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85537" y="3859325"/>
            <a:ext cx="2686930" cy="307777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</a:rPr>
              <a:t>დაგეგმილი ღონისძიებები</a:t>
            </a:r>
            <a:endParaRPr lang="en-US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372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380"/>
            <a:ext cx="10515600" cy="447437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C </a:t>
            </a: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</a:rPr>
              <a:t>ჰეპატიტის მართვის სახელმწიფო პროგრამა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2253902153"/>
              </p:ext>
            </p:extLst>
          </p:nvPr>
        </p:nvGraphicFramePr>
        <p:xfrm>
          <a:off x="403762" y="617520"/>
          <a:ext cx="3728852" cy="3215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0" y="3570614"/>
            <a:ext cx="12192000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379521" y="575953"/>
            <a:ext cx="11876" cy="6187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93175" y="617520"/>
            <a:ext cx="4684536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2020 წლის სამიზნე მაჩვენებლების შესრულება (05.19წ)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0" y="3685735"/>
            <a:ext cx="5379521" cy="3187965"/>
            <a:chOff x="0" y="-389356"/>
            <a:chExt cx="9144000" cy="5532858"/>
          </a:xfrm>
        </p:grpSpPr>
        <p:graphicFrame>
          <p:nvGraphicFramePr>
            <p:cNvPr id="29" name="Chart 2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82719609"/>
                </p:ext>
              </p:extLst>
            </p:nvPr>
          </p:nvGraphicFramePr>
          <p:xfrm>
            <a:off x="0" y="-389356"/>
            <a:ext cx="9144000" cy="553285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1" name="TextBox 1"/>
            <p:cNvSpPr txBox="1"/>
            <p:nvPr/>
          </p:nvSpPr>
          <p:spPr>
            <a:xfrm>
              <a:off x="2784767" y="2510754"/>
              <a:ext cx="990600" cy="48700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92.5%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4767" y="1054263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 smtClean="0"/>
                <a:t>79.3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%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8" name="Down Arrow 37"/>
            <p:cNvSpPr/>
            <p:nvPr/>
          </p:nvSpPr>
          <p:spPr>
            <a:xfrm>
              <a:off x="2596147" y="173586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9" name="TextBox 1"/>
            <p:cNvSpPr txBox="1"/>
            <p:nvPr/>
          </p:nvSpPr>
          <p:spPr>
            <a:xfrm>
              <a:off x="2784708" y="1568739"/>
              <a:ext cx="990660" cy="27888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82.9%</a:t>
              </a:r>
              <a:endParaRPr lang="en-US" sz="1100" dirty="0" smtClean="0"/>
            </a:p>
          </p:txBody>
        </p:sp>
        <p:sp>
          <p:nvSpPr>
            <p:cNvPr id="40" name="TextBox 1"/>
            <p:cNvSpPr txBox="1"/>
            <p:nvPr/>
          </p:nvSpPr>
          <p:spPr>
            <a:xfrm>
              <a:off x="2784767" y="536121"/>
              <a:ext cx="990660" cy="27888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96.3% </a:t>
              </a:r>
            </a:p>
          </p:txBody>
        </p:sp>
        <p:sp>
          <p:nvSpPr>
            <p:cNvPr id="41" name="TextBox 1"/>
            <p:cNvSpPr txBox="1"/>
            <p:nvPr/>
          </p:nvSpPr>
          <p:spPr>
            <a:xfrm>
              <a:off x="2785320" y="2997759"/>
              <a:ext cx="990660" cy="445787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95.4%</a:t>
              </a:r>
            </a:p>
          </p:txBody>
        </p:sp>
        <p:sp>
          <p:nvSpPr>
            <p:cNvPr id="42" name="TextBox 1"/>
            <p:cNvSpPr txBox="1"/>
            <p:nvPr/>
          </p:nvSpPr>
          <p:spPr>
            <a:xfrm>
              <a:off x="2784767" y="3512229"/>
              <a:ext cx="990660" cy="540466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75.4%</a:t>
              </a: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42192" y="679280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Down Arrow 43"/>
            <p:cNvSpPr/>
            <p:nvPr/>
          </p:nvSpPr>
          <p:spPr>
            <a:xfrm>
              <a:off x="2585650" y="124262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Down Arrow 44"/>
            <p:cNvSpPr/>
            <p:nvPr/>
          </p:nvSpPr>
          <p:spPr>
            <a:xfrm>
              <a:off x="2619300" y="222040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Down Arrow 45"/>
            <p:cNvSpPr/>
            <p:nvPr/>
          </p:nvSpPr>
          <p:spPr>
            <a:xfrm>
              <a:off x="2592374" y="2748183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Down Arrow 46"/>
            <p:cNvSpPr/>
            <p:nvPr/>
          </p:nvSpPr>
          <p:spPr>
            <a:xfrm>
              <a:off x="2596147" y="3231668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Down Arrow 47"/>
            <p:cNvSpPr/>
            <p:nvPr/>
          </p:nvSpPr>
          <p:spPr>
            <a:xfrm>
              <a:off x="2581185" y="3731012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Down Arrow 48"/>
            <p:cNvSpPr/>
            <p:nvPr/>
          </p:nvSpPr>
          <p:spPr>
            <a:xfrm>
              <a:off x="2602444" y="4185483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17452" y="3635603"/>
            <a:ext cx="3882683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ბენეფიციართა კასკადი (04.2015-05.2019)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523894722"/>
              </p:ext>
            </p:extLst>
          </p:nvPr>
        </p:nvGraphicFramePr>
        <p:xfrm>
          <a:off x="5693211" y="925297"/>
          <a:ext cx="5884500" cy="2576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5693212" y="4178105"/>
            <a:ext cx="622212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თანაგადახდის გაუქმება ,,1 ივლისიდან“ ჩართული პაციენტებისათვის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სერვისების დეცენტრალიზაციის გაფართოვება (ახალი დაწესებულებების ჩართვა)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დიაგნოსტიკური ალგორითმის/სერვისის მიწოდების პირობების გამარტივება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პჯდ და ზიანის შემცირების ცენტრებში მკურნალობისთვის კრიტერიუმების გამარტივება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ვოსევის შემცველი რეჟიმების ინტეგრაცია პროგრამაში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385537" y="3859325"/>
            <a:ext cx="2686930" cy="307777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</a:rPr>
              <a:t>დაგეგმილი ღონისძიებები</a:t>
            </a:r>
            <a:endParaRPr lang="en-US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124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192</Words>
  <Application>Microsoft Office PowerPoint</Application>
  <PresentationFormat>Widescreen</PresentationFormat>
  <Paragraphs>53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Sylfaen</vt:lpstr>
      <vt:lpstr>Wingdings</vt:lpstr>
      <vt:lpstr>Office Theme</vt:lpstr>
      <vt:lpstr>C ჰეპატიტის მართვის სახელმწიფო პროგრამა</vt:lpstr>
      <vt:lpstr>PowerPoint Presentation</vt:lpstr>
      <vt:lpstr>C ჰეპატიტის მართვის სახელმწიფო პროგრამა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Ekaterine Adamia</cp:lastModifiedBy>
  <cp:revision>19</cp:revision>
  <dcterms:created xsi:type="dcterms:W3CDTF">2019-06-20T13:18:21Z</dcterms:created>
  <dcterms:modified xsi:type="dcterms:W3CDTF">2019-06-20T16:07:57Z</dcterms:modified>
</cp:coreProperties>
</file>